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6" r:id="rId2"/>
    <p:sldId id="284" r:id="rId3"/>
    <p:sldId id="286" r:id="rId4"/>
    <p:sldId id="287" r:id="rId5"/>
    <p:sldId id="288" r:id="rId6"/>
    <p:sldId id="257" r:id="rId7"/>
    <p:sldId id="258" r:id="rId8"/>
    <p:sldId id="259" r:id="rId9"/>
    <p:sldId id="261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9" r:id="rId18"/>
    <p:sldId id="289" r:id="rId19"/>
    <p:sldId id="271" r:id="rId20"/>
    <p:sldId id="272" r:id="rId21"/>
    <p:sldId id="273" r:id="rId22"/>
    <p:sldId id="280" r:id="rId23"/>
    <p:sldId id="281" r:id="rId24"/>
    <p:sldId id="274" r:id="rId25"/>
    <p:sldId id="275" r:id="rId26"/>
    <p:sldId id="276" r:id="rId27"/>
    <p:sldId id="277" r:id="rId28"/>
    <p:sldId id="278" r:id="rId29"/>
    <p:sldId id="282" r:id="rId30"/>
    <p:sldId id="285" r:id="rId31"/>
    <p:sldId id="283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109A7"/>
    <a:srgbClr val="004821"/>
    <a:srgbClr val="00763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>
        <p:scale>
          <a:sx n="90" d="100"/>
          <a:sy n="90" d="100"/>
        </p:scale>
        <p:origin x="-516" y="-3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BF72AF-C48F-44B4-B603-B5EE3142D7A0}" type="datetimeFigureOut">
              <a:rPr lang="ru-RU" smtClean="0"/>
              <a:pPr/>
              <a:t>05.05.2013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FAAB9D-9B28-4574-9900-38F34863C00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FAAB9D-9B28-4574-9900-38F34863C00A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FAAB9D-9B28-4574-9900-38F34863C00A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FAAB9D-9B28-4574-9900-38F34863C00A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FAAB9D-9B28-4574-9900-38F34863C00A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FAAB9D-9B28-4574-9900-38F34863C00A}" type="slidenum">
              <a:rPr lang="ru-RU" smtClean="0"/>
              <a:pPr/>
              <a:t>29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7.gif"/><Relationship Id="rId7" Type="http://schemas.openxmlformats.org/officeDocument/2006/relationships/image" Target="../media/image3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0.gif"/><Relationship Id="rId5" Type="http://schemas.openxmlformats.org/officeDocument/2006/relationships/image" Target="../media/image29.gif"/><Relationship Id="rId10" Type="http://schemas.openxmlformats.org/officeDocument/2006/relationships/image" Target="../media/image34.jpeg"/><Relationship Id="rId4" Type="http://schemas.openxmlformats.org/officeDocument/2006/relationships/image" Target="../media/image28.jpeg"/><Relationship Id="rId9" Type="http://schemas.openxmlformats.org/officeDocument/2006/relationships/image" Target="../media/image3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gif"/><Relationship Id="rId3" Type="http://schemas.openxmlformats.org/officeDocument/2006/relationships/image" Target="../media/image41.jpeg"/><Relationship Id="rId7" Type="http://schemas.openxmlformats.org/officeDocument/2006/relationships/image" Target="../media/image4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gi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gi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gi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gi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gi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gif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gif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ds82.ru/doshkolnik/862-.html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ds82.ru/doshkolnik/3998-.html" TargetMode="External"/><Relationship Id="rId4" Type="http://schemas.openxmlformats.org/officeDocument/2006/relationships/hyperlink" Target="http://ds82.ru/doshkolnik/581-.html" TargetMode="Externa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6" name="Picture 4" descr="http://www.creativenails.ru/wp-content/uploads/2011/08/%D1%87%D0%B5%D0%BC%D1%83-%D1%83%D1%87%D0%B8%D1%82%D1%8C%D1%81%D1%8F-%D1%83-%D0%B4%D0%B5%D1%82%D0%B5%D0%B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-171400"/>
            <a:ext cx="7772400" cy="1470025"/>
          </a:xfrm>
        </p:spPr>
        <p:txBody>
          <a:bodyPr>
            <a:noAutofit/>
          </a:bodyPr>
          <a:lstStyle/>
          <a:p>
            <a:r>
              <a:rPr lang="ru-RU" sz="6600" b="1" dirty="0" smtClean="0">
                <a:solidFill>
                  <a:srgbClr val="004821"/>
                </a:solidFill>
              </a:rPr>
              <a:t>Умные пальчики…</a:t>
            </a:r>
            <a:endParaRPr lang="ru-RU" sz="6600" b="1" dirty="0">
              <a:solidFill>
                <a:srgbClr val="00482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http://tvoyrebenok.ru/images/icons/pasha/podelka/s/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4788024" y="188640"/>
            <a:ext cx="4064361" cy="5517232"/>
          </a:xfrm>
          <a:prstGeom prst="rect">
            <a:avLst/>
          </a:prstGeom>
          <a:noFill/>
        </p:spPr>
      </p:pic>
      <p:pic>
        <p:nvPicPr>
          <p:cNvPr id="5" name="Picture 1" descr="Поделки из яиц"/>
          <p:cNvPicPr>
            <a:picLocks noChangeAspect="1" noChangeArrowheads="1"/>
          </p:cNvPicPr>
          <p:nvPr/>
        </p:nvPicPr>
        <p:blipFill>
          <a:blip r:embed="rId3" cstate="print">
            <a:lum contrast="10000"/>
          </a:blip>
          <a:srcRect/>
          <a:stretch>
            <a:fillRect/>
          </a:stretch>
        </p:blipFill>
        <p:spPr bwMode="auto">
          <a:xfrm>
            <a:off x="251520" y="1268760"/>
            <a:ext cx="3995936" cy="5424348"/>
          </a:xfrm>
          <a:prstGeom prst="rect">
            <a:avLst/>
          </a:prstGeom>
          <a:noFill/>
        </p:spPr>
      </p:pic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523442" flipH="1">
            <a:off x="4258480" y="4942870"/>
            <a:ext cx="1440159" cy="1884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4932040" y="5715000"/>
            <a:ext cx="446449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635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Коровы</a:t>
            </a:r>
            <a:endParaRPr kumimoji="0" lang="ru-RU" sz="7200" b="0" i="0" u="none" strike="noStrike" kern="1200" cap="none" spc="0" normalizeH="0" baseline="0" noProof="0" dirty="0">
              <a:ln>
                <a:noFill/>
              </a:ln>
              <a:solidFill>
                <a:srgbClr val="007635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79512" y="116632"/>
            <a:ext cx="446449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635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Жучки</a:t>
            </a:r>
            <a:endParaRPr kumimoji="0" lang="ru-RU" sz="7200" b="0" i="0" u="none" strike="noStrike" kern="1200" cap="none" spc="0" normalizeH="0" baseline="0" noProof="0" dirty="0">
              <a:ln>
                <a:noFill/>
              </a:ln>
              <a:solidFill>
                <a:srgbClr val="007635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tvoyrebenok.ru/images/icons/pasha/podelka/s/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contrast="10000"/>
          </a:blip>
          <a:srcRect/>
          <a:stretch>
            <a:fillRect/>
          </a:stretch>
        </p:blipFill>
        <p:spPr bwMode="auto">
          <a:xfrm>
            <a:off x="0" y="0"/>
            <a:ext cx="3059832" cy="4153618"/>
          </a:xfrm>
          <a:prstGeom prst="rect">
            <a:avLst/>
          </a:prstGeom>
          <a:noFill/>
        </p:spPr>
      </p:pic>
      <p:pic>
        <p:nvPicPr>
          <p:cNvPr id="5" name="Picture 3" descr="http://tvoyrebenok.ru/images/icons/pasha/podelka/s/3.jpg"/>
          <p:cNvPicPr>
            <a:picLocks noChangeAspect="1" noChangeArrowheads="1"/>
          </p:cNvPicPr>
          <p:nvPr/>
        </p:nvPicPr>
        <p:blipFill>
          <a:blip r:embed="rId3" cstate="print">
            <a:lum contrast="10000"/>
          </a:blip>
          <a:srcRect/>
          <a:stretch>
            <a:fillRect/>
          </a:stretch>
        </p:blipFill>
        <p:spPr bwMode="auto">
          <a:xfrm>
            <a:off x="6084169" y="0"/>
            <a:ext cx="3059832" cy="4153618"/>
          </a:xfrm>
          <a:prstGeom prst="rect">
            <a:avLst/>
          </a:prstGeom>
          <a:noFill/>
        </p:spPr>
      </p:pic>
      <p:pic>
        <p:nvPicPr>
          <p:cNvPr id="6" name="Picture 2" descr="Поделки к Пасхе"/>
          <p:cNvPicPr>
            <a:picLocks noChangeAspect="1" noChangeArrowheads="1"/>
          </p:cNvPicPr>
          <p:nvPr/>
        </p:nvPicPr>
        <p:blipFill>
          <a:blip r:embed="rId4" cstate="print">
            <a:lum contrast="10000"/>
          </a:blip>
          <a:srcRect/>
          <a:stretch>
            <a:fillRect/>
          </a:stretch>
        </p:blipFill>
        <p:spPr bwMode="auto">
          <a:xfrm>
            <a:off x="3059832" y="1916832"/>
            <a:ext cx="3024336" cy="4105433"/>
          </a:xfrm>
          <a:prstGeom prst="rect">
            <a:avLst/>
          </a:prstGeom>
          <a:noFill/>
        </p:spPr>
      </p:pic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523442" flipH="1">
            <a:off x="3794766" y="-240595"/>
            <a:ext cx="1923801" cy="251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0" y="4293096"/>
            <a:ext cx="298782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635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Овечка</a:t>
            </a:r>
            <a:endParaRPr kumimoji="0" lang="ru-RU" sz="6000" b="0" i="0" u="none" strike="noStrike" kern="1200" cap="none" spc="0" normalizeH="0" baseline="0" noProof="0" dirty="0">
              <a:ln>
                <a:noFill/>
              </a:ln>
              <a:solidFill>
                <a:srgbClr val="007635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6156176" y="4221088"/>
            <a:ext cx="298782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635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Цветы</a:t>
            </a:r>
            <a:endParaRPr kumimoji="0" lang="ru-RU" sz="6000" b="0" i="0" u="none" strike="noStrike" kern="1200" cap="none" spc="0" normalizeH="0" baseline="0" noProof="0" dirty="0">
              <a:ln>
                <a:noFill/>
              </a:ln>
              <a:solidFill>
                <a:srgbClr val="007635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3131840" y="5715000"/>
            <a:ext cx="298782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635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Зайцы</a:t>
            </a:r>
            <a:endParaRPr kumimoji="0" lang="ru-RU" sz="6000" b="0" i="0" u="none" strike="noStrike" kern="1200" cap="none" spc="0" normalizeH="0" baseline="0" noProof="0" dirty="0">
              <a:ln>
                <a:noFill/>
              </a:ln>
              <a:solidFill>
                <a:srgbClr val="007635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856984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7635"/>
                </a:solidFill>
              </a:rPr>
              <a:t>Объемные поделки из бумаги - фрукты.</a:t>
            </a:r>
            <a:br>
              <a:rPr lang="ru-RU" sz="3600" b="1" dirty="0" smtClean="0">
                <a:solidFill>
                  <a:srgbClr val="007635"/>
                </a:solidFill>
              </a:rPr>
            </a:br>
            <a:endParaRPr lang="ru-RU" sz="3600" b="1" dirty="0">
              <a:solidFill>
                <a:srgbClr val="007635"/>
              </a:solidFill>
            </a:endParaRPr>
          </a:p>
        </p:txBody>
      </p:sp>
      <p:pic>
        <p:nvPicPr>
          <p:cNvPr id="15362" name="Picture 2" descr="&amp;Pcy;&amp;ocy;&amp;dcy;&amp;iecy;&amp;lcy;&amp;kcy;&amp;icy; &amp;icy;&amp;zcy; &amp;bcy;&amp;ucy;&amp;mcy;&amp;acy;&amp;gcy;&amp;icy;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24744"/>
            <a:ext cx="8491509" cy="5400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635"/>
                </a:solidFill>
              </a:rPr>
              <a:t>Кошки из </a:t>
            </a:r>
            <a:r>
              <a:rPr lang="ru-RU" b="1" dirty="0" err="1" smtClean="0">
                <a:solidFill>
                  <a:srgbClr val="007635"/>
                </a:solidFill>
              </a:rPr>
              <a:t>папье</a:t>
            </a:r>
            <a:r>
              <a:rPr lang="ru-RU" b="1" dirty="0" smtClean="0">
                <a:solidFill>
                  <a:srgbClr val="007635"/>
                </a:solidFill>
              </a:rPr>
              <a:t> </a:t>
            </a:r>
            <a:r>
              <a:rPr lang="ru-RU" b="1" dirty="0" err="1" smtClean="0">
                <a:solidFill>
                  <a:srgbClr val="007635"/>
                </a:solidFill>
              </a:rPr>
              <a:t>маше</a:t>
            </a:r>
            <a:r>
              <a:rPr lang="ru-RU" b="1" dirty="0" smtClean="0">
                <a:solidFill>
                  <a:srgbClr val="007635"/>
                </a:solidFill>
              </a:rPr>
              <a:t> с клубками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21506" name="Picture 2" descr="&amp;Pcy;&amp;ocy;&amp;dcy;&amp;iecy;&amp;lcy;&amp;kcy;&amp;icy; &amp;icy;&amp;zcy; &amp;bcy;&amp;ucy;&amp;mcy;&amp;acy;&amp;gcy;&amp;icy;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088267"/>
            <a:ext cx="8784976" cy="55872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7635"/>
                </a:solidFill>
              </a:rPr>
              <a:t>Елочки из картона.</a:t>
            </a:r>
            <a:endParaRPr lang="ru-RU" b="1" dirty="0">
              <a:solidFill>
                <a:srgbClr val="007635"/>
              </a:solidFill>
            </a:endParaRPr>
          </a:p>
        </p:txBody>
      </p:sp>
      <p:pic>
        <p:nvPicPr>
          <p:cNvPr id="22530" name="Picture 2" descr="&amp;Pcy;&amp;ocy;&amp;dcy;&amp;iecy;&amp;lcy;&amp;kcy;&amp;icy; &amp;icy;&amp;zcy; &amp;bcy;&amp;ucy;&amp;mcy;&amp;acy;&amp;gcy;&amp;icy;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041528"/>
            <a:ext cx="8856984" cy="56330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&amp;Pcy;&amp;ocy;&amp;dcy;&amp;iecy;&amp;lcy;&amp;kcy;&amp;icy; &amp;icy;&amp;zcy; &amp;tscy;&amp;vcy;&amp;iecy;&amp;tcy;&amp;ncy;&amp;ocy;&amp;jcy; &amp;bcy;&amp;ucy;&amp;mcy;&amp;acy;&amp;gcy;&amp;icy;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4464496" cy="4643076"/>
          </a:xfrm>
          <a:prstGeom prst="rect">
            <a:avLst/>
          </a:prstGeom>
          <a:noFill/>
        </p:spPr>
      </p:pic>
      <p:pic>
        <p:nvPicPr>
          <p:cNvPr id="23556" name="Picture 4" descr="&amp;Pcy;&amp;ocy;&amp;dcy;&amp;iecy;&amp;lcy;&amp;kcy;&amp;icy; &amp;icy;&amp;zcy; &amp;tscy;&amp;vcy;&amp;iecy;&amp;tcy;&amp;ncy;&amp;ocy;&amp;jcy; &amp;bcy;&amp;ucy;&amp;mcy;&amp;acy;&amp;gcy;&amp;icy;"/>
          <p:cNvPicPr>
            <a:picLocks noChangeAspect="1" noChangeArrowheads="1"/>
          </p:cNvPicPr>
          <p:nvPr/>
        </p:nvPicPr>
        <p:blipFill>
          <a:blip r:embed="rId3" cstate="print"/>
          <a:srcRect r="1958"/>
          <a:stretch>
            <a:fillRect/>
          </a:stretch>
        </p:blipFill>
        <p:spPr bwMode="auto">
          <a:xfrm>
            <a:off x="4716016" y="2196112"/>
            <a:ext cx="4248472" cy="4506662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467544" y="4941168"/>
            <a:ext cx="352839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635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Пингвин</a:t>
            </a:r>
            <a:endParaRPr kumimoji="0" lang="ru-RU" sz="6000" b="0" i="0" u="none" strike="noStrike" kern="1200" cap="none" spc="0" normalizeH="0" baseline="0" noProof="0" dirty="0">
              <a:ln>
                <a:noFill/>
              </a:ln>
              <a:solidFill>
                <a:srgbClr val="007635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5004048" y="620688"/>
            <a:ext cx="352839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635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Рыбка</a:t>
            </a:r>
            <a:endParaRPr kumimoji="0" lang="ru-RU" sz="6000" b="0" i="0" u="none" strike="noStrike" kern="1200" cap="none" spc="0" normalizeH="0" baseline="0" noProof="0" dirty="0">
              <a:ln>
                <a:noFill/>
              </a:ln>
              <a:solidFill>
                <a:srgbClr val="007635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&amp;Pcy;&amp;ocy;&amp;dcy;&amp;iecy;&amp;lcy;&amp;kcy;&amp;icy; &amp;icy;&amp;zcy; &amp;tscy;&amp;vcy;&amp;iecy;&amp;tcy;&amp;ncy;&amp;ocy;&amp;jcy; &amp;bcy;&amp;ucy;&amp;mcy;&amp;acy;&amp;gcy;&amp;icy; &amp;icy; &amp;kcy;&amp;acy;&amp;rcy;&amp;tcy;&amp;ocy;&amp;ncy;&amp;acy;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1228" y="188640"/>
            <a:ext cx="4320480" cy="5184576"/>
          </a:xfrm>
          <a:prstGeom prst="rect">
            <a:avLst/>
          </a:prstGeom>
          <a:noFill/>
        </p:spPr>
      </p:pic>
      <p:pic>
        <p:nvPicPr>
          <p:cNvPr id="24580" name="Picture 4" descr="&amp;Pcy;&amp;ocy;&amp;dcy;&amp;iecy;&amp;lcy;&amp;kcy;&amp;icy; &amp;icy;&amp;zcy; &amp;tscy;&amp;vcy;&amp;iecy;&amp;tcy;&amp;ncy;&amp;ocy;&amp;jcy; &amp;bcy;&amp;ucy;&amp;mcy;&amp;acy;&amp;gcy;&amp;i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700808"/>
            <a:ext cx="4762500" cy="4953001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5220072" y="5445224"/>
            <a:ext cx="352839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635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Кот</a:t>
            </a:r>
            <a:endParaRPr kumimoji="0" lang="ru-RU" sz="6000" b="0" i="0" u="none" strike="noStrike" kern="1200" cap="none" spc="0" normalizeH="0" baseline="0" noProof="0" dirty="0">
              <a:ln>
                <a:noFill/>
              </a:ln>
              <a:solidFill>
                <a:srgbClr val="007635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539552" y="332656"/>
            <a:ext cx="352839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635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Слон</a:t>
            </a:r>
            <a:endParaRPr kumimoji="0" lang="ru-RU" sz="6000" b="0" i="0" u="none" strike="noStrike" kern="1200" cap="none" spc="0" normalizeH="0" baseline="0" noProof="0" dirty="0">
              <a:ln>
                <a:noFill/>
              </a:ln>
              <a:solidFill>
                <a:srgbClr val="007635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&amp;Ocy;&amp;rcy;&amp;icy;&amp;gcy;&amp;acy;&amp;mcy;&amp;icy; &amp;scy;&amp;ocy;&amp;bcy;&amp;acy;&amp;kcy;&amp;acy; &amp;scy;&amp;khcy;&amp;iecy;&amp;mcy;&amp;acy;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120" b="14321"/>
          <a:stretch>
            <a:fillRect/>
          </a:stretch>
        </p:blipFill>
        <p:spPr bwMode="auto">
          <a:xfrm>
            <a:off x="0" y="188640"/>
            <a:ext cx="2653393" cy="1872208"/>
          </a:xfrm>
          <a:prstGeom prst="rect">
            <a:avLst/>
          </a:prstGeom>
          <a:noFill/>
        </p:spPr>
      </p:pic>
      <p:pic>
        <p:nvPicPr>
          <p:cNvPr id="34826" name="Picture 10" descr="&amp;Ocy;&amp;rcy;&amp;icy;&amp;gcy;&amp;acy;&amp;mcy;&amp;icy; &amp;vcy;&amp;icy;&amp;ncy;&amp;ocy;&amp;gcy;&amp;rcy;&amp;acy;&amp;dcy;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8823478">
            <a:off x="4604370" y="1517154"/>
            <a:ext cx="2592288" cy="259228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76672"/>
            <a:ext cx="8229600" cy="1143000"/>
          </a:xfrm>
        </p:spPr>
        <p:txBody>
          <a:bodyPr>
            <a:noAutofit/>
          </a:bodyPr>
          <a:lstStyle/>
          <a:p>
            <a:r>
              <a:rPr lang="ru-RU" sz="9600" b="1" dirty="0" smtClean="0">
                <a:solidFill>
                  <a:srgbClr val="007635"/>
                </a:solidFill>
              </a:rPr>
              <a:t>Оригами</a:t>
            </a:r>
            <a:endParaRPr lang="ru-RU" sz="9600" b="1" dirty="0">
              <a:solidFill>
                <a:srgbClr val="007635"/>
              </a:solidFill>
            </a:endParaRPr>
          </a:p>
        </p:txBody>
      </p:sp>
      <p:pic>
        <p:nvPicPr>
          <p:cNvPr id="34820" name="Picture 4" descr="&amp;Ocy;&amp;rcy;&amp;icy;&amp;gcy;&amp;acy;&amp;mcy;&amp;icy; &amp;pcy;&amp;icy;&amp;ncy;&amp;gcy;&amp;vcy;&amp;icy;&amp;ncy;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71800" y="1772816"/>
            <a:ext cx="2664296" cy="2664296"/>
          </a:xfrm>
          <a:prstGeom prst="rect">
            <a:avLst/>
          </a:prstGeom>
          <a:noFill/>
        </p:spPr>
      </p:pic>
      <p:pic>
        <p:nvPicPr>
          <p:cNvPr id="34824" name="Picture 8" descr="&amp;Ocy;&amp;rcy;&amp;icy;&amp;gcy;&amp;acy;&amp;mcy;&amp;icy; &amp;vcy;&amp;iecy;&amp;tcy;&amp;rcy;&amp;yacy;&amp;ncy;&amp;acy;&amp;yacy; &amp;mcy;&amp;iecy;&amp;lcy;&amp;softcy;&amp;ncy;&amp;icy;&amp;tscy;&amp;acy;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16216" y="188640"/>
            <a:ext cx="2880320" cy="4553804"/>
          </a:xfrm>
          <a:prstGeom prst="rect">
            <a:avLst/>
          </a:prstGeom>
          <a:noFill/>
        </p:spPr>
      </p:pic>
      <p:pic>
        <p:nvPicPr>
          <p:cNvPr id="34828" name="Picture 12" descr="&amp;Ocy;&amp;rcy;&amp;icy;&amp;gcy;&amp;acy;&amp;mcy;&amp;icy; &amp;acy;&amp;rcy;&amp;bcy;&amp;ucy;&amp;zcy;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5200" b="24401"/>
          <a:stretch>
            <a:fillRect/>
          </a:stretch>
        </p:blipFill>
        <p:spPr bwMode="auto">
          <a:xfrm rot="1612443">
            <a:off x="-115943" y="3091085"/>
            <a:ext cx="3371207" cy="1699065"/>
          </a:xfrm>
          <a:prstGeom prst="rect">
            <a:avLst/>
          </a:prstGeom>
          <a:noFill/>
        </p:spPr>
      </p:pic>
      <p:pic>
        <p:nvPicPr>
          <p:cNvPr id="34830" name="Picture 14" descr="&amp;Ocy;&amp;rcy;&amp;icy;&amp;gcy;&amp;acy;&amp;mcy;&amp;icy; &amp;zhcy;&amp;icy;&amp;lcy;&amp;iecy;&amp;tcy; &amp;icy; &amp;yucy;&amp;bcy;&amp;kcy;&amp;acy;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36080">
            <a:off x="4631746" y="4352842"/>
            <a:ext cx="2148830" cy="2148830"/>
          </a:xfrm>
          <a:prstGeom prst="rect">
            <a:avLst/>
          </a:prstGeom>
          <a:noFill/>
        </p:spPr>
      </p:pic>
      <p:pic>
        <p:nvPicPr>
          <p:cNvPr id="34832" name="Picture 16" descr="&amp;Ocy;&amp;rcy;&amp;icy;&amp;gcy;&amp;acy;&amp;mcy;&amp;icy; &amp;tscy;&amp;icy;&amp;fcy;&amp;rcy;&amp;acy; 7 (&amp;scy;&amp;iecy;&amp;mcy;&amp;softcy;)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E2E2E0"/>
              </a:clrFrom>
              <a:clrTo>
                <a:srgbClr val="E2E2E0">
                  <a:alpha val="0"/>
                </a:srgbClr>
              </a:clrTo>
            </a:clrChange>
          </a:blip>
          <a:srcRect l="15120" t="3024" r="15329" b="3233"/>
          <a:stretch>
            <a:fillRect/>
          </a:stretch>
        </p:blipFill>
        <p:spPr bwMode="auto">
          <a:xfrm rot="20446086">
            <a:off x="3360525" y="4417988"/>
            <a:ext cx="1549333" cy="2088232"/>
          </a:xfrm>
          <a:prstGeom prst="rect">
            <a:avLst/>
          </a:prstGeom>
          <a:noFill/>
        </p:spPr>
      </p:pic>
      <p:pic>
        <p:nvPicPr>
          <p:cNvPr id="34834" name="Picture 18" descr="&amp;Ocy;&amp;rcy;&amp;icy;&amp;gcy;&amp;acy;&amp;mcy;&amp;icy; &amp;zcy;&amp;ncy;&amp;acy;&amp;kcy; &amp;rcy;&amp;acy;&amp;vcy;&amp;ncy;&amp;ocy;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048" t="3024" r="6257" b="3233"/>
          <a:stretch>
            <a:fillRect/>
          </a:stretch>
        </p:blipFill>
        <p:spPr bwMode="auto">
          <a:xfrm>
            <a:off x="395536" y="4869160"/>
            <a:ext cx="1584176" cy="1693430"/>
          </a:xfrm>
          <a:prstGeom prst="rect">
            <a:avLst/>
          </a:prstGeom>
          <a:noFill/>
        </p:spPr>
      </p:pic>
      <p:pic>
        <p:nvPicPr>
          <p:cNvPr id="34836" name="Picture 20" descr="&amp;Ocy;&amp;rcy;&amp;icy;&amp;gcy;&amp;acy;&amp;mcy;&amp;icy; &amp;zcy;&amp;ncy;&amp;acy;&amp;kcy; &amp;pcy;&amp;lcy;&amp;yucy;&amp;scy;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236296" y="4869160"/>
            <a:ext cx="1656184" cy="16561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&amp;Scy;&amp;khcy;&amp;iecy;&amp;mcy;&amp;acy; &amp;ocy;&amp;rcy;&amp;icy;&amp;gcy;&amp;acy;&amp;mcy;&amp;icy; &amp;dcy;&amp;icy;&amp;vcy;&amp;acy;&amp;ncy;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522" t="1197" r="1087" b="3067"/>
          <a:stretch>
            <a:fillRect/>
          </a:stretch>
        </p:blipFill>
        <p:spPr bwMode="auto">
          <a:xfrm>
            <a:off x="3837518" y="188640"/>
            <a:ext cx="5126970" cy="6408712"/>
          </a:xfrm>
          <a:prstGeom prst="rect">
            <a:avLst/>
          </a:prstGeom>
          <a:noFill/>
        </p:spPr>
      </p:pic>
      <p:pic>
        <p:nvPicPr>
          <p:cNvPr id="25604" name="Picture 4" descr="&amp;Ocy;&amp;rcy;&amp;icy;&amp;gcy;&amp;acy;&amp;mcy;&amp;icy; &amp;dcy;&amp;icy;&amp;vcy;&amp;acy;&amp;ncy;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922" t="17647" r="5882" b="15686"/>
          <a:stretch>
            <a:fillRect/>
          </a:stretch>
        </p:blipFill>
        <p:spPr bwMode="auto">
          <a:xfrm>
            <a:off x="395536" y="1988840"/>
            <a:ext cx="3312368" cy="2448272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323528" y="4581128"/>
            <a:ext cx="352839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635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Диван</a:t>
            </a:r>
            <a:endParaRPr kumimoji="0" lang="ru-RU" sz="6000" b="0" i="0" u="none" strike="noStrike" kern="1200" cap="none" spc="0" normalizeH="0" baseline="0" noProof="0" dirty="0">
              <a:ln>
                <a:noFill/>
              </a:ln>
              <a:solidFill>
                <a:srgbClr val="007635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&amp;Scy;&amp;khcy;&amp;iecy;&amp;mcy;&amp;acy; &amp;ocy;&amp;rcy;&amp;icy;&amp;gcy;&amp;acy;&amp;mcy;&amp;icy; &amp;rcy;&amp;ucy;&amp;bcy;&amp;acy;&amp;shcy;&amp;kcy;&amp;acy;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433" t="1820" r="1141" b="3371"/>
          <a:stretch>
            <a:fillRect/>
          </a:stretch>
        </p:blipFill>
        <p:spPr bwMode="auto">
          <a:xfrm>
            <a:off x="4067944" y="260648"/>
            <a:ext cx="4896544" cy="6076056"/>
          </a:xfrm>
          <a:prstGeom prst="rect">
            <a:avLst/>
          </a:prstGeom>
          <a:noFill/>
        </p:spPr>
      </p:pic>
      <p:pic>
        <p:nvPicPr>
          <p:cNvPr id="26628" name="Picture 4" descr="&amp;Ocy;&amp;rcy;&amp;icy;&amp;gcy;&amp;acy;&amp;mcy;&amp;icy; &amp;rcy;&amp;ucy;&amp;bcy;&amp;acy;&amp;shcy;&amp;kcy;&amp;acy;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3239" b="14761"/>
          <a:stretch>
            <a:fillRect/>
          </a:stretch>
        </p:blipFill>
        <p:spPr bwMode="auto">
          <a:xfrm>
            <a:off x="251520" y="2204864"/>
            <a:ext cx="3600400" cy="2592288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467544" y="4941168"/>
            <a:ext cx="352839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635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Рубашка</a:t>
            </a:r>
            <a:endParaRPr kumimoji="0" lang="ru-RU" sz="6000" b="0" i="0" u="none" strike="noStrike" kern="1200" cap="none" spc="0" normalizeH="0" baseline="0" noProof="0" dirty="0">
              <a:ln>
                <a:noFill/>
              </a:ln>
              <a:solidFill>
                <a:srgbClr val="007635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4" name="Picture 4" descr="http://gigamir.net/upload/img/content/originnal_18322caffafb8d77c388c2a96f389d3b.jpg"/>
          <p:cNvPicPr>
            <a:picLocks noChangeAspect="1" noChangeArrowheads="1"/>
          </p:cNvPicPr>
          <p:nvPr/>
        </p:nvPicPr>
        <p:blipFill>
          <a:blip r:embed="rId3" cstate="print"/>
          <a:srcRect r="1134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364088" y="188640"/>
            <a:ext cx="4536504" cy="655272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 </a:t>
            </a:r>
          </a:p>
          <a:p>
            <a:pPr>
              <a:buNone/>
            </a:pPr>
            <a:r>
              <a:rPr lang="ru-RU" b="1" dirty="0" smtClean="0">
                <a:solidFill>
                  <a:srgbClr val="004821"/>
                </a:solidFill>
              </a:rPr>
              <a:t/>
            </a:r>
            <a:br>
              <a:rPr lang="ru-RU" b="1" dirty="0" smtClean="0">
                <a:solidFill>
                  <a:srgbClr val="004821"/>
                </a:solidFill>
              </a:rPr>
            </a:br>
            <a:r>
              <a:rPr lang="ru-RU" b="1" dirty="0" smtClean="0">
                <a:solidFill>
                  <a:srgbClr val="004821"/>
                </a:solidFill>
              </a:rPr>
              <a:t> </a:t>
            </a:r>
            <a:br>
              <a:rPr lang="ru-RU" b="1" dirty="0" smtClean="0">
                <a:solidFill>
                  <a:srgbClr val="004821"/>
                </a:solidFill>
              </a:rPr>
            </a:br>
            <a:r>
              <a:rPr lang="ru-RU" b="1" dirty="0" smtClean="0">
                <a:solidFill>
                  <a:srgbClr val="004821"/>
                </a:solidFill>
              </a:rPr>
              <a:t/>
            </a:r>
            <a:br>
              <a:rPr lang="ru-RU" b="1" dirty="0" smtClean="0">
                <a:solidFill>
                  <a:srgbClr val="004821"/>
                </a:solidFill>
              </a:rPr>
            </a:br>
            <a:endParaRPr lang="ru-RU" b="1" dirty="0">
              <a:solidFill>
                <a:srgbClr val="00482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9512" y="116632"/>
            <a:ext cx="338437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4821"/>
                </a:solidFill>
              </a:rPr>
              <a:t> </a:t>
            </a:r>
            <a:r>
              <a:rPr lang="ru-RU" sz="2000" b="1" dirty="0" smtClean="0">
                <a:solidFill>
                  <a:schemeClr val="bg1"/>
                </a:solidFill>
              </a:rPr>
              <a:t>Я рисую стены, крышу,</a:t>
            </a:r>
            <a:br>
              <a:rPr lang="ru-RU" sz="2000" b="1" dirty="0" smtClean="0">
                <a:solidFill>
                  <a:schemeClr val="bg1"/>
                </a:solidFill>
              </a:rPr>
            </a:br>
            <a:r>
              <a:rPr lang="ru-RU" sz="2000" b="1" dirty="0" smtClean="0">
                <a:solidFill>
                  <a:schemeClr val="bg1"/>
                </a:solidFill>
              </a:rPr>
              <a:t>Окна, форточки, крыльцо...</a:t>
            </a:r>
            <a:br>
              <a:rPr lang="ru-RU" sz="2000" b="1" dirty="0" smtClean="0">
                <a:solidFill>
                  <a:schemeClr val="bg1"/>
                </a:solidFill>
              </a:rPr>
            </a:br>
            <a:r>
              <a:rPr lang="ru-RU" sz="2000" b="1" dirty="0" smtClean="0">
                <a:solidFill>
                  <a:schemeClr val="bg1"/>
                </a:solidFill>
              </a:rPr>
              <a:t>Мне кричат, а я не слышу,</a:t>
            </a:r>
            <a:br>
              <a:rPr lang="ru-RU" sz="2000" b="1" dirty="0" smtClean="0">
                <a:solidFill>
                  <a:schemeClr val="bg1"/>
                </a:solidFill>
              </a:rPr>
            </a:br>
            <a:r>
              <a:rPr lang="ru-RU" sz="2000" b="1" dirty="0" smtClean="0">
                <a:solidFill>
                  <a:schemeClr val="bg1"/>
                </a:solidFill>
              </a:rPr>
              <a:t>Я рисую пруд-кольцо.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1844824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</a:rPr>
              <a:t>Огород к воде поближе,</a:t>
            </a:r>
            <a:br>
              <a:rPr lang="ru-RU" sz="2000" b="1" dirty="0" smtClean="0">
                <a:solidFill>
                  <a:schemeClr val="bg1"/>
                </a:solidFill>
              </a:rPr>
            </a:br>
            <a:r>
              <a:rPr lang="ru-RU" sz="2000" b="1" dirty="0" smtClean="0">
                <a:solidFill>
                  <a:schemeClr val="bg1"/>
                </a:solidFill>
              </a:rPr>
              <a:t>Рядом яблоневый сад...</a:t>
            </a:r>
            <a:br>
              <a:rPr lang="ru-RU" sz="2000" b="1" dirty="0" smtClean="0">
                <a:solidFill>
                  <a:schemeClr val="bg1"/>
                </a:solidFill>
              </a:rPr>
            </a:br>
            <a:r>
              <a:rPr lang="ru-RU" sz="2000" b="1" dirty="0" smtClean="0">
                <a:solidFill>
                  <a:schemeClr val="bg1"/>
                </a:solidFill>
              </a:rPr>
              <a:t>Мне кричат, а я не слышу,</a:t>
            </a:r>
            <a:br>
              <a:rPr lang="ru-RU" sz="2000" b="1" dirty="0" smtClean="0">
                <a:solidFill>
                  <a:schemeClr val="bg1"/>
                </a:solidFill>
              </a:rPr>
            </a:br>
            <a:r>
              <a:rPr lang="ru-RU" sz="2000" b="1" dirty="0" smtClean="0">
                <a:solidFill>
                  <a:schemeClr val="bg1"/>
                </a:solidFill>
              </a:rPr>
              <a:t>Я рисую небеса. 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3356992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</a:rPr>
              <a:t>А потом в углу, повыше</a:t>
            </a:r>
            <a:br>
              <a:rPr lang="ru-RU" sz="2000" b="1" dirty="0" smtClean="0">
                <a:solidFill>
                  <a:schemeClr val="bg1"/>
                </a:solidFill>
              </a:rPr>
            </a:br>
            <a:r>
              <a:rPr lang="ru-RU" sz="2000" b="1" dirty="0" smtClean="0">
                <a:solidFill>
                  <a:schemeClr val="bg1"/>
                </a:solidFill>
              </a:rPr>
              <a:t>Нарисую красный круг...</a:t>
            </a:r>
            <a:br>
              <a:rPr lang="ru-RU" sz="2000" b="1" dirty="0" smtClean="0">
                <a:solidFill>
                  <a:schemeClr val="bg1"/>
                </a:solidFill>
              </a:rPr>
            </a:br>
            <a:r>
              <a:rPr lang="ru-RU" sz="2000" b="1" dirty="0" smtClean="0">
                <a:solidFill>
                  <a:schemeClr val="bg1"/>
                </a:solidFill>
              </a:rPr>
              <a:t>Мне кричат, а я не слышу,</a:t>
            </a:r>
            <a:br>
              <a:rPr lang="ru-RU" sz="2000" b="1" dirty="0" smtClean="0">
                <a:solidFill>
                  <a:schemeClr val="bg1"/>
                </a:solidFill>
              </a:rPr>
            </a:br>
            <a:r>
              <a:rPr lang="ru-RU" sz="2000" b="1" dirty="0" smtClean="0">
                <a:solidFill>
                  <a:schemeClr val="bg1"/>
                </a:solidFill>
              </a:rPr>
              <a:t>Я раскрашиваю луг.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23528" y="4797152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</a:rPr>
              <a:t>Мне кричат, а я не слышу.</a:t>
            </a:r>
            <a:br>
              <a:rPr lang="ru-RU" sz="2000" b="1" dirty="0" smtClean="0">
                <a:solidFill>
                  <a:schemeClr val="bg1"/>
                </a:solidFill>
              </a:rPr>
            </a:br>
            <a:r>
              <a:rPr lang="ru-RU" sz="2000" b="1" dirty="0" smtClean="0">
                <a:solidFill>
                  <a:schemeClr val="bg1"/>
                </a:solidFill>
              </a:rPr>
              <a:t>То есть слышу, но молчу.</a:t>
            </a:r>
            <a:br>
              <a:rPr lang="ru-RU" sz="2000" b="1" dirty="0" smtClean="0">
                <a:solidFill>
                  <a:schemeClr val="bg1"/>
                </a:solidFill>
              </a:rPr>
            </a:br>
            <a:r>
              <a:rPr lang="ru-RU" sz="2000" b="1" dirty="0" smtClean="0">
                <a:solidFill>
                  <a:schemeClr val="bg1"/>
                </a:solidFill>
              </a:rPr>
              <a:t>Я рисую то, что вижу, —</a:t>
            </a:r>
            <a:br>
              <a:rPr lang="ru-RU" sz="2000" b="1" dirty="0" smtClean="0">
                <a:solidFill>
                  <a:schemeClr val="bg1"/>
                </a:solidFill>
              </a:rPr>
            </a:br>
            <a:r>
              <a:rPr lang="ru-RU" sz="2000" b="1" dirty="0" smtClean="0">
                <a:solidFill>
                  <a:schemeClr val="bg1"/>
                </a:solidFill>
              </a:rPr>
              <a:t>Отвлекаться не хочу!</a:t>
            </a:r>
            <a:endParaRPr lang="ru-RU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&amp;Ocy;&amp;rcy;&amp;icy;&amp;gcy;&amp;acy;&amp;mcy;&amp;icy; &amp;pcy;&amp;lcy;&amp;acy;&amp;tcy;&amp;softcy;&amp;iecy;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1916832"/>
            <a:ext cx="3175000" cy="3175000"/>
          </a:xfrm>
          <a:prstGeom prst="rect">
            <a:avLst/>
          </a:prstGeom>
          <a:noFill/>
        </p:spPr>
      </p:pic>
      <p:pic>
        <p:nvPicPr>
          <p:cNvPr id="27652" name="Picture 4" descr="&amp;Scy;&amp;khcy;&amp;iecy;&amp;mcy;&amp;acy; &amp;ocy;&amp;rcy;&amp;icy;&amp;gcy;&amp;acy;&amp;mcy;&amp;icy; &amp;pcy;&amp;lcy;&amp;acy;&amp;tcy;&amp;softcy;&amp;iecy;"/>
          <p:cNvPicPr>
            <a:picLocks noChangeAspect="1" noChangeArrowheads="1"/>
          </p:cNvPicPr>
          <p:nvPr/>
        </p:nvPicPr>
        <p:blipFill>
          <a:blip r:embed="rId3" cstate="print"/>
          <a:srcRect l="1333" t="1049" r="1335" b="2886"/>
          <a:stretch>
            <a:fillRect/>
          </a:stretch>
        </p:blipFill>
        <p:spPr bwMode="auto">
          <a:xfrm>
            <a:off x="3707904" y="260648"/>
            <a:ext cx="5256584" cy="6597352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323528" y="5013176"/>
            <a:ext cx="352839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635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Платье</a:t>
            </a:r>
            <a:endParaRPr kumimoji="0" lang="ru-RU" sz="6000" b="0" i="0" u="none" strike="noStrike" kern="1200" cap="none" spc="0" normalizeH="0" baseline="0" noProof="0" dirty="0">
              <a:ln>
                <a:noFill/>
              </a:ln>
              <a:solidFill>
                <a:srgbClr val="007635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84" name="Picture 12" descr="&amp;Ocy;&amp;rcy;&amp;icy;&amp;gcy;&amp;acy;&amp;mcy;&amp;icy; &amp;dcy;&amp;iecy;&amp;rcy;&amp;iecy;&amp;vcy;&amp;ocy;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11960" y="0"/>
            <a:ext cx="3030882" cy="3941061"/>
          </a:xfrm>
          <a:prstGeom prst="rect">
            <a:avLst/>
          </a:prstGeom>
          <a:noFill/>
        </p:spPr>
      </p:pic>
      <p:pic>
        <p:nvPicPr>
          <p:cNvPr id="5" name="Picture 2" descr="&amp;Ocy;&amp;bcy;&amp;hardcy;&amp;iecy;&amp;mcy;&amp;ncy;&amp;ocy;&amp;iecy; 3&amp;dcy; &amp;ocy;&amp;rcy;&amp;icy;&amp;gcy;&amp;acy;&amp;mcy;&amp;icy; &amp;gcy;&amp;ocy;&amp;rcy;&amp;kcy;&amp;acy;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1594" b="21706"/>
          <a:stretch>
            <a:fillRect/>
          </a:stretch>
        </p:blipFill>
        <p:spPr bwMode="auto">
          <a:xfrm rot="343797">
            <a:off x="3932906" y="4179453"/>
            <a:ext cx="5080000" cy="2880320"/>
          </a:xfrm>
          <a:prstGeom prst="rect">
            <a:avLst/>
          </a:prstGeom>
          <a:noFill/>
        </p:spPr>
      </p:pic>
      <p:pic>
        <p:nvPicPr>
          <p:cNvPr id="28674" name="Picture 2" descr="&amp;Ocy;&amp;bcy;&amp;hardcy;&amp;iecy;&amp;mcy;&amp;ncy;&amp;ocy;&amp;iecy; 3&amp;dcy; &amp;ocy;&amp;rcy;&amp;icy;&amp;gcy;&amp;acy;&amp;mcy;&amp;icy; &amp;dcy;&amp;ocy;&amp;mcy;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615" t="4782" r="2905" b="6701"/>
          <a:stretch>
            <a:fillRect/>
          </a:stretch>
        </p:blipFill>
        <p:spPr bwMode="auto">
          <a:xfrm flipH="1">
            <a:off x="0" y="188640"/>
            <a:ext cx="5400600" cy="4824536"/>
          </a:xfrm>
          <a:prstGeom prst="rect">
            <a:avLst/>
          </a:prstGeom>
          <a:noFill/>
        </p:spPr>
      </p:pic>
      <p:pic>
        <p:nvPicPr>
          <p:cNvPr id="28676" name="Picture 4" descr="&amp;Ocy;&amp;bcy;&amp;hardcy;&amp;iecy;&amp;mcy;&amp;ncy;&amp;ocy;&amp;iecy; 3&amp;dcy; &amp;ocy;&amp;rcy;&amp;icy;&amp;gcy;&amp;acy;&amp;mcy;&amp;icy; &amp;kcy;&amp;acy;&amp;chcy;&amp;iecy;&amp;lcy;&amp;softcy;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012160" y="332656"/>
            <a:ext cx="3672408" cy="4211960"/>
          </a:xfrm>
          <a:prstGeom prst="rect">
            <a:avLst/>
          </a:prstGeom>
          <a:noFill/>
        </p:spPr>
      </p:pic>
      <p:pic>
        <p:nvPicPr>
          <p:cNvPr id="28680" name="Picture 8" descr="&amp;Ocy;&amp;rcy;&amp;icy;&amp;gcy;&amp;acy;&amp;mcy;&amp;icy; &amp;tcy;&amp;rcy;&amp;acy;&amp;vcy;&amp;acy;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9700" b="29801"/>
          <a:stretch>
            <a:fillRect/>
          </a:stretch>
        </p:blipFill>
        <p:spPr bwMode="auto">
          <a:xfrm>
            <a:off x="-108520" y="4221088"/>
            <a:ext cx="3733800" cy="1512168"/>
          </a:xfrm>
          <a:prstGeom prst="rect">
            <a:avLst/>
          </a:prstGeom>
          <a:noFill/>
        </p:spPr>
      </p:pic>
      <p:pic>
        <p:nvPicPr>
          <p:cNvPr id="28682" name="Picture 10" descr="&amp;Ocy;&amp;rcy;&amp;icy;&amp;gcy;&amp;acy;&amp;mcy;&amp;icy; &amp;tcy;&amp;yucy;&amp;lcy;&amp;softcy;&amp;pcy;&amp;acy;&amp;ncy;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31840" y="4149080"/>
            <a:ext cx="1008112" cy="1512168"/>
          </a:xfrm>
          <a:prstGeom prst="rect">
            <a:avLst/>
          </a:prstGeom>
          <a:noFill/>
        </p:spPr>
      </p:pic>
      <p:pic>
        <p:nvPicPr>
          <p:cNvPr id="12" name="Picture 8" descr="&amp;Ocy;&amp;rcy;&amp;icy;&amp;gcy;&amp;acy;&amp;mcy;&amp;icy; &amp;tcy;&amp;rcy;&amp;acy;&amp;vcy;&amp;acy;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9700" b="29801"/>
          <a:stretch>
            <a:fillRect/>
          </a:stretch>
        </p:blipFill>
        <p:spPr bwMode="auto">
          <a:xfrm>
            <a:off x="4572000" y="3284984"/>
            <a:ext cx="2664296" cy="1079025"/>
          </a:xfrm>
          <a:prstGeom prst="rect">
            <a:avLst/>
          </a:prstGeom>
          <a:noFill/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539552" y="5715000"/>
            <a:ext cx="352839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635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Дворик</a:t>
            </a:r>
            <a:endParaRPr kumimoji="0" lang="ru-RU" sz="6000" b="0" i="0" u="none" strike="noStrike" kern="1200" cap="none" spc="0" normalizeH="0" baseline="0" noProof="0" dirty="0">
              <a:ln>
                <a:noFill/>
              </a:ln>
              <a:solidFill>
                <a:srgbClr val="007635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&amp;Scy;&amp;khcy;&amp;iecy;&amp;mcy;&amp;acy; &amp;ocy;&amp;rcy;&amp;icy;&amp;gcy;&amp;acy;&amp;mcy;&amp;icy; &amp;tcy;&amp;rcy;&amp;acy;&amp;vcy;&amp;acy;"/>
          <p:cNvPicPr>
            <a:picLocks noChangeAspect="1" noChangeArrowheads="1"/>
          </p:cNvPicPr>
          <p:nvPr/>
        </p:nvPicPr>
        <p:blipFill>
          <a:blip r:embed="rId3" cstate="print"/>
          <a:srcRect l="1408" t="5523" r="2817" b="5008"/>
          <a:stretch>
            <a:fillRect/>
          </a:stretch>
        </p:blipFill>
        <p:spPr bwMode="auto">
          <a:xfrm>
            <a:off x="107504" y="0"/>
            <a:ext cx="4470720" cy="5325416"/>
          </a:xfrm>
          <a:prstGeom prst="rect">
            <a:avLst/>
          </a:prstGeom>
          <a:noFill/>
        </p:spPr>
      </p:pic>
      <p:pic>
        <p:nvPicPr>
          <p:cNvPr id="35844" name="Picture 4" descr="&amp;Scy;&amp;khcy;&amp;iecy;&amp;mcy;&amp;acy; &amp;ocy;&amp;rcy;&amp;icy;&amp;gcy;&amp;acy;&amp;mcy;&amp;icy; &amp;tcy;&amp;yucy;&amp;lcy;&amp;softcy;&amp;pcy;&amp;acy;&amp;ncy;"/>
          <p:cNvPicPr>
            <a:picLocks noChangeAspect="1" noChangeArrowheads="1"/>
          </p:cNvPicPr>
          <p:nvPr/>
        </p:nvPicPr>
        <p:blipFill>
          <a:blip r:embed="rId4" cstate="print"/>
          <a:srcRect l="1333" t="1049" r="1335" b="2487"/>
          <a:stretch>
            <a:fillRect/>
          </a:stretch>
        </p:blipFill>
        <p:spPr bwMode="auto">
          <a:xfrm>
            <a:off x="4709061" y="1268760"/>
            <a:ext cx="4434940" cy="55892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&amp;Scy;&amp;khcy;&amp;iecy;&amp;mcy;&amp;acy; &amp;ocy;&amp;rcy;&amp;icy;&amp;gcy;&amp;acy;&amp;mcy;&amp;icy; &amp;dcy;&amp;iecy;&amp;rcy;&amp;iecy;&amp;vcy;&amp;ocy;"/>
          <p:cNvPicPr>
            <a:picLocks noChangeAspect="1" noChangeArrowheads="1"/>
          </p:cNvPicPr>
          <p:nvPr/>
        </p:nvPicPr>
        <p:blipFill>
          <a:blip r:embed="rId2" cstate="print"/>
          <a:srcRect l="1333" t="1047" r="1335" b="3669"/>
          <a:stretch>
            <a:fillRect/>
          </a:stretch>
        </p:blipFill>
        <p:spPr bwMode="auto">
          <a:xfrm>
            <a:off x="1979712" y="116632"/>
            <a:ext cx="5112568" cy="63732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&amp;Scy;&amp;khcy;&amp;iecy;&amp;mcy;&amp;acy; &amp;ocy;&amp;bcy;&amp;hardcy;&amp;iecy;&amp;mcy;&amp;ncy;&amp;ocy;&amp;iecy; 3&amp;dcy; &amp;ocy;&amp;rcy;&amp;icy;&amp;gcy;&amp;acy;&amp;mcy;&amp;icy; &amp;dcy;&amp;ocy;&amp;mcy;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342" t="401" r="726" b="3075"/>
          <a:stretch>
            <a:fillRect/>
          </a:stretch>
        </p:blipFill>
        <p:spPr bwMode="auto">
          <a:xfrm>
            <a:off x="1763688" y="260648"/>
            <a:ext cx="5256584" cy="65973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&amp;Scy;&amp;khcy;&amp;iecy;&amp;mcy;&amp;acy; &amp;ocy;&amp;bcy;&amp;hardcy;&amp;iecy;&amp;mcy;&amp;ncy;&amp;ocy;&amp;iecy; 3&amp;dcy; &amp;ocy;&amp;rcy;&amp;icy;&amp;gcy;&amp;acy;&amp;mcy;&amp;icy; &amp;dcy;&amp;ocy;&amp;mcy;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493" t="1089" r="1493" b="2317"/>
          <a:stretch>
            <a:fillRect/>
          </a:stretch>
        </p:blipFill>
        <p:spPr bwMode="auto">
          <a:xfrm>
            <a:off x="1907704" y="260648"/>
            <a:ext cx="4680520" cy="63869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8" name="Picture 4" descr="&amp;Scy;&amp;khcy;&amp;iecy;&amp;mcy;&amp;acy; &amp;ocy;&amp;bcy;&amp;hardcy;&amp;iecy;&amp;mcy;&amp;ncy;&amp;ocy;&amp;iecy; 3&amp;dcy; &amp;ocy;&amp;rcy;&amp;icy;&amp;gcy;&amp;acy;&amp;mcy;&amp;icy; &amp;gcy;&amp;ocy;&amp;rcy;&amp;kcy;&amp;acy;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683" t="1093" r="692" b="2317"/>
          <a:stretch>
            <a:fillRect/>
          </a:stretch>
        </p:blipFill>
        <p:spPr bwMode="auto">
          <a:xfrm>
            <a:off x="1979712" y="0"/>
            <a:ext cx="4752528" cy="66913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2" name="Picture 4" descr="&amp;Scy;&amp;khcy;&amp;iecy;&amp;mcy;&amp;acy; &amp;ocy;&amp;bcy;&amp;hardcy;&amp;iecy;&amp;mcy;&amp;ncy;&amp;ocy;&amp;iecy; 3&amp;dcy; &amp;ocy;&amp;rcy;&amp;icy;&amp;gcy;&amp;acy;&amp;mcy;&amp;icy; &amp;kcy;&amp;acy;&amp;chcy;&amp;iecy;&amp;lcy;&amp;softcy;"/>
          <p:cNvPicPr>
            <a:picLocks noChangeAspect="1" noChangeArrowheads="1"/>
          </p:cNvPicPr>
          <p:nvPr/>
        </p:nvPicPr>
        <p:blipFill>
          <a:blip r:embed="rId2" cstate="print"/>
          <a:srcRect l="1523" t="757" r="1015" b="4392"/>
          <a:stretch>
            <a:fillRect/>
          </a:stretch>
        </p:blipFill>
        <p:spPr bwMode="auto">
          <a:xfrm>
            <a:off x="1619672" y="0"/>
            <a:ext cx="460851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&amp;Scy;&amp;khcy;&amp;iecy;&amp;mcy;&amp;acy; &amp;ocy;&amp;bcy;&amp;hardcy;&amp;iecy;&amp;mcy;&amp;ncy;&amp;ocy;&amp;iecy; 3&amp;dcy; &amp;ocy;&amp;rcy;&amp;icy;&amp;gcy;&amp;acy;&amp;mcy;&amp;icy; &amp;kcy;&amp;acy;&amp;chcy;&amp;iecy;&amp;lcy;&amp;softcy;"/>
          <p:cNvPicPr>
            <a:picLocks noChangeAspect="1" noChangeArrowheads="1"/>
          </p:cNvPicPr>
          <p:nvPr/>
        </p:nvPicPr>
        <p:blipFill>
          <a:blip r:embed="rId2" cstate="print"/>
          <a:srcRect l="1613" t="1767" r="1613" b="825"/>
          <a:stretch>
            <a:fillRect/>
          </a:stretch>
        </p:blipFill>
        <p:spPr bwMode="auto">
          <a:xfrm>
            <a:off x="1691680" y="4306"/>
            <a:ext cx="4442762" cy="68536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6" descr="&amp;Ocy;&amp;rcy;&amp;icy;&amp;gcy;&amp;acy;&amp;mcy;&amp;icy; &amp;tscy;&amp;icy;&amp;fcy;&amp;rcy;&amp;acy; 7 (&amp;scy;&amp;iecy;&amp;mcy;&amp;softcy;)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2E2E0"/>
              </a:clrFrom>
              <a:clrTo>
                <a:srgbClr val="E2E2E0">
                  <a:alpha val="0"/>
                </a:srgbClr>
              </a:clrTo>
            </a:clrChange>
          </a:blip>
          <a:srcRect l="15120" t="3024" r="15329" b="3233"/>
          <a:stretch>
            <a:fillRect/>
          </a:stretch>
        </p:blipFill>
        <p:spPr bwMode="auto">
          <a:xfrm rot="20446086">
            <a:off x="674608" y="1905847"/>
            <a:ext cx="2179982" cy="2938237"/>
          </a:xfrm>
          <a:prstGeom prst="rect">
            <a:avLst/>
          </a:prstGeom>
          <a:noFill/>
        </p:spPr>
      </p:pic>
      <p:pic>
        <p:nvPicPr>
          <p:cNvPr id="40962" name="Picture 2" descr="&amp;Scy;&amp;khcy;&amp;iecy;&amp;mcy;&amp;acy; &amp;ocy;&amp;rcy;&amp;icy;&amp;gcy;&amp;acy;&amp;mcy;&amp;icy; &amp;tscy;&amp;icy;&amp;fcy;&amp;rcy;&amp;acy; 7 (&amp;scy;&amp;iecy;&amp;mcy;&amp;softcy;)"/>
          <p:cNvPicPr>
            <a:picLocks noChangeAspect="1" noChangeArrowheads="1"/>
          </p:cNvPicPr>
          <p:nvPr/>
        </p:nvPicPr>
        <p:blipFill>
          <a:blip r:embed="rId4" cstate="print"/>
          <a:srcRect l="1333" t="2077" r="2668" b="3424"/>
          <a:stretch>
            <a:fillRect/>
          </a:stretch>
        </p:blipFill>
        <p:spPr bwMode="auto">
          <a:xfrm>
            <a:off x="3491880" y="116632"/>
            <a:ext cx="5112568" cy="64617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foxyhome.ru/uploads/posts/2008-02/1202886294_2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40000" contrast="-40000"/>
          </a:blip>
          <a:srcRect/>
          <a:stretch>
            <a:fillRect/>
          </a:stretch>
        </p:blipFill>
        <p:spPr bwMode="auto">
          <a:xfrm>
            <a:off x="0" y="7349"/>
            <a:ext cx="9144000" cy="685065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79512" y="188640"/>
            <a:ext cx="8784976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1109A7"/>
                </a:solidFill>
                <a:latin typeface="Times New Roman" pitchFamily="18" charset="0"/>
                <a:cs typeface="Times New Roman" pitchFamily="18" charset="0"/>
              </a:rPr>
              <a:t>Продуктивная   деятельность  – это тот вид культурной практики, где успешно формируются и реализуются  творческие  способности. Продуктивная   деятельность может быть организована в форме совместной партнёрской деятельности взрослого с детьми. Данный вид деятельности: </a:t>
            </a:r>
          </a:p>
          <a:p>
            <a:pPr>
              <a:buFont typeface="Wingdings" pitchFamily="2" charset="2"/>
              <a:buChar char="§"/>
            </a:pPr>
            <a:r>
              <a:rPr lang="ru-RU" sz="2800" b="1" dirty="0" smtClean="0">
                <a:solidFill>
                  <a:srgbClr val="1109A7"/>
                </a:solidFill>
                <a:latin typeface="Times New Roman" pitchFamily="18" charset="0"/>
                <a:cs typeface="Times New Roman" pitchFamily="18" charset="0"/>
              </a:rPr>
              <a:t> даёт возможность </a:t>
            </a:r>
            <a:r>
              <a:rPr lang="ru-RU" sz="2800" b="1" dirty="0" smtClean="0">
                <a:solidFill>
                  <a:srgbClr val="1109A7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для</a:t>
            </a:r>
            <a:r>
              <a:rPr lang="ru-RU" sz="2800" b="1" dirty="0" smtClean="0">
                <a:solidFill>
                  <a:srgbClr val="1109A7"/>
                </a:solidFill>
                <a:latin typeface="Times New Roman" pitchFamily="18" charset="0"/>
                <a:cs typeface="Times New Roman" pitchFamily="18" charset="0"/>
              </a:rPr>
              <a:t> творчества,</a:t>
            </a:r>
          </a:p>
          <a:p>
            <a:pPr>
              <a:buFont typeface="Wingdings" pitchFamily="2" charset="2"/>
              <a:buChar char="§"/>
            </a:pPr>
            <a:r>
              <a:rPr lang="ru-RU" sz="2800" b="1" dirty="0" smtClean="0">
                <a:solidFill>
                  <a:srgbClr val="1109A7"/>
                </a:solidFill>
                <a:latin typeface="Times New Roman" pitchFamily="18" charset="0"/>
                <a:cs typeface="Times New Roman" pitchFamily="18" charset="0"/>
              </a:rPr>
              <a:t> формирует </a:t>
            </a:r>
            <a:r>
              <a:rPr lang="ru-RU" sz="2800" b="1" dirty="0" smtClean="0">
                <a:solidFill>
                  <a:srgbClr val="1109A7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умение</a:t>
            </a:r>
            <a:r>
              <a:rPr lang="ru-RU" sz="2800" b="1" dirty="0" smtClean="0">
                <a:solidFill>
                  <a:srgbClr val="1109A7"/>
                </a:solidFill>
                <a:latin typeface="Times New Roman" pitchFamily="18" charset="0"/>
                <a:cs typeface="Times New Roman" pitchFamily="18" charset="0"/>
              </a:rPr>
              <a:t> предвидеть будущий результат,</a:t>
            </a:r>
          </a:p>
          <a:p>
            <a:pPr>
              <a:buFont typeface="Wingdings" pitchFamily="2" charset="2"/>
              <a:buChar char="§"/>
            </a:pPr>
            <a:r>
              <a:rPr lang="ru-RU" sz="2800" b="1" dirty="0" smtClean="0">
                <a:solidFill>
                  <a:srgbClr val="1109A7"/>
                </a:solidFill>
                <a:latin typeface="Times New Roman" pitchFamily="18" charset="0"/>
                <a:cs typeface="Times New Roman" pitchFamily="18" charset="0"/>
              </a:rPr>
              <a:t> воспитывает самостоятельность,</a:t>
            </a:r>
          </a:p>
          <a:p>
            <a:pPr>
              <a:buFont typeface="Wingdings" pitchFamily="2" charset="2"/>
              <a:buChar char="§"/>
            </a:pPr>
            <a:r>
              <a:rPr lang="ru-RU" sz="2800" b="1" dirty="0" smtClean="0">
                <a:solidFill>
                  <a:srgbClr val="1109A7"/>
                </a:solidFill>
                <a:latin typeface="Times New Roman" pitchFamily="18" charset="0"/>
                <a:cs typeface="Times New Roman" pitchFamily="18" charset="0"/>
              </a:rPr>
              <a:t> развивает пространственно-образное мышление,</a:t>
            </a:r>
          </a:p>
          <a:p>
            <a:pPr>
              <a:buFont typeface="Wingdings" pitchFamily="2" charset="2"/>
              <a:buChar char="§"/>
            </a:pPr>
            <a:r>
              <a:rPr lang="ru-RU" sz="2800" b="1" dirty="0" smtClean="0">
                <a:solidFill>
                  <a:srgbClr val="1109A7"/>
                </a:solidFill>
                <a:latin typeface="Times New Roman" pitchFamily="18" charset="0"/>
                <a:cs typeface="Times New Roman" pitchFamily="18" charset="0"/>
              </a:rPr>
              <a:t> даёт толчок </a:t>
            </a:r>
            <a:r>
              <a:rPr lang="ru-RU" sz="2800" b="1" u="sng" dirty="0" smtClean="0">
                <a:solidFill>
                  <a:srgbClr val="1109A7"/>
                </a:solidFill>
                <a:latin typeface="Times New Roman" pitchFamily="18" charset="0"/>
                <a:cs typeface="Times New Roman" pitchFamily="18" charset="0"/>
                <a:hlinkClick r:id="rId5"/>
              </a:rPr>
              <a:t>обогащению</a:t>
            </a:r>
            <a:r>
              <a:rPr lang="ru-RU" sz="2800" b="1" dirty="0" smtClean="0">
                <a:solidFill>
                  <a:srgbClr val="1109A7"/>
                </a:solidFill>
                <a:latin typeface="Times New Roman" pitchFamily="18" charset="0"/>
                <a:cs typeface="Times New Roman" pitchFamily="18" charset="0"/>
              </a:rPr>
              <a:t> речи,</a:t>
            </a:r>
          </a:p>
          <a:p>
            <a:pPr>
              <a:buFont typeface="Wingdings" pitchFamily="2" charset="2"/>
              <a:buChar char="§"/>
            </a:pPr>
            <a:r>
              <a:rPr lang="ru-RU" sz="2800" b="1" dirty="0" smtClean="0">
                <a:solidFill>
                  <a:srgbClr val="1109A7"/>
                </a:solidFill>
                <a:latin typeface="Times New Roman" pitchFamily="18" charset="0"/>
                <a:cs typeface="Times New Roman" pitchFamily="18" charset="0"/>
              </a:rPr>
              <a:t> улучшает координацию глаз – рука,</a:t>
            </a:r>
          </a:p>
          <a:p>
            <a:pPr>
              <a:buFont typeface="Wingdings" pitchFamily="2" charset="2"/>
              <a:buChar char="§"/>
            </a:pPr>
            <a:r>
              <a:rPr lang="ru-RU" sz="2800" b="1" dirty="0" smtClean="0">
                <a:solidFill>
                  <a:srgbClr val="1109A7"/>
                </a:solidFill>
                <a:latin typeface="Times New Roman" pitchFamily="18" charset="0"/>
                <a:cs typeface="Times New Roman" pitchFamily="18" charset="0"/>
              </a:rPr>
              <a:t> повышает уровень подготовки к школьному обучению.</a:t>
            </a:r>
            <a:endParaRPr lang="ru-RU" sz="2800" b="1" dirty="0">
              <a:solidFill>
                <a:srgbClr val="1109A7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svatovo.ws/pic/news/big_6_20110154f75c3d79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b="6401"/>
          <a:stretch>
            <a:fillRect/>
          </a:stretch>
        </p:blipFill>
        <p:spPr bwMode="auto">
          <a:xfrm>
            <a:off x="1259632" y="3113584"/>
            <a:ext cx="6467475" cy="374441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39552" y="260648"/>
            <a:ext cx="3816424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4821"/>
                </a:solidFill>
              </a:rPr>
              <a:t>Утром солнышко проснётся,</a:t>
            </a:r>
            <a:br>
              <a:rPr lang="ru-RU" sz="2000" b="1" dirty="0" smtClean="0">
                <a:solidFill>
                  <a:srgbClr val="004821"/>
                </a:solidFill>
              </a:rPr>
            </a:br>
            <a:r>
              <a:rPr lang="ru-RU" sz="2000" b="1" dirty="0" smtClean="0">
                <a:solidFill>
                  <a:srgbClr val="004821"/>
                </a:solidFill>
              </a:rPr>
              <a:t>Миру свой привет пошлёт.</a:t>
            </a:r>
            <a:br>
              <a:rPr lang="ru-RU" sz="2000" b="1" dirty="0" smtClean="0">
                <a:solidFill>
                  <a:srgbClr val="004821"/>
                </a:solidFill>
              </a:rPr>
            </a:br>
            <a:r>
              <a:rPr lang="ru-RU" sz="2000" b="1" dirty="0" smtClean="0">
                <a:solidFill>
                  <a:srgbClr val="004821"/>
                </a:solidFill>
              </a:rPr>
              <a:t>Мама нежно улыбнётся,</a:t>
            </a:r>
            <a:br>
              <a:rPr lang="ru-RU" sz="2000" b="1" dirty="0" smtClean="0">
                <a:solidFill>
                  <a:srgbClr val="004821"/>
                </a:solidFill>
              </a:rPr>
            </a:br>
            <a:r>
              <a:rPr lang="ru-RU" sz="2000" b="1" dirty="0" smtClean="0">
                <a:solidFill>
                  <a:srgbClr val="004821"/>
                </a:solidFill>
              </a:rPr>
              <a:t>В сад за ручку отведёт.</a:t>
            </a:r>
            <a:br>
              <a:rPr lang="ru-RU" sz="2000" b="1" dirty="0" smtClean="0">
                <a:solidFill>
                  <a:srgbClr val="004821"/>
                </a:solidFill>
              </a:rPr>
            </a:br>
            <a:r>
              <a:rPr lang="ru-RU" sz="800" b="1" dirty="0" smtClean="0">
                <a:solidFill>
                  <a:srgbClr val="004821"/>
                </a:solidFill>
              </a:rPr>
              <a:t/>
            </a:r>
            <a:br>
              <a:rPr lang="ru-RU" sz="800" b="1" dirty="0" smtClean="0">
                <a:solidFill>
                  <a:srgbClr val="004821"/>
                </a:solidFill>
              </a:rPr>
            </a:br>
            <a:r>
              <a:rPr lang="ru-RU" sz="2000" b="1" dirty="0" smtClean="0">
                <a:solidFill>
                  <a:srgbClr val="004821"/>
                </a:solidFill>
              </a:rPr>
              <a:t>Мы рисуем здесь, играем,</a:t>
            </a:r>
            <a:br>
              <a:rPr lang="ru-RU" sz="2000" b="1" dirty="0" smtClean="0">
                <a:solidFill>
                  <a:srgbClr val="004821"/>
                </a:solidFill>
              </a:rPr>
            </a:br>
            <a:r>
              <a:rPr lang="ru-RU" sz="2000" b="1" dirty="0" smtClean="0">
                <a:solidFill>
                  <a:srgbClr val="004821"/>
                </a:solidFill>
              </a:rPr>
              <a:t>Лепим, клеим, мастерим.</a:t>
            </a:r>
            <a:br>
              <a:rPr lang="ru-RU" sz="2000" b="1" dirty="0" smtClean="0">
                <a:solidFill>
                  <a:srgbClr val="004821"/>
                </a:solidFill>
              </a:rPr>
            </a:br>
            <a:r>
              <a:rPr lang="ru-RU" sz="2000" b="1" dirty="0" smtClean="0">
                <a:solidFill>
                  <a:srgbClr val="004821"/>
                </a:solidFill>
              </a:rPr>
              <a:t>Мы минутам цену знаем,</a:t>
            </a:r>
            <a:br>
              <a:rPr lang="ru-RU" sz="2000" b="1" dirty="0" smtClean="0">
                <a:solidFill>
                  <a:srgbClr val="004821"/>
                </a:solidFill>
              </a:rPr>
            </a:br>
            <a:r>
              <a:rPr lang="ru-RU" sz="2000" b="1" dirty="0" smtClean="0">
                <a:solidFill>
                  <a:srgbClr val="004821"/>
                </a:solidFill>
              </a:rPr>
              <a:t>Сразу всё успеть хотим.</a:t>
            </a:r>
            <a:br>
              <a:rPr lang="ru-RU" sz="2000" b="1" dirty="0" smtClean="0">
                <a:solidFill>
                  <a:srgbClr val="004821"/>
                </a:solidFill>
              </a:rPr>
            </a:br>
            <a:r>
              <a:rPr lang="ru-RU" sz="2000" b="1" dirty="0" smtClean="0">
                <a:solidFill>
                  <a:srgbClr val="004821"/>
                </a:solidFill>
              </a:rPr>
              <a:t/>
            </a:r>
            <a:br>
              <a:rPr lang="ru-RU" sz="2000" b="1" dirty="0" smtClean="0">
                <a:solidFill>
                  <a:srgbClr val="004821"/>
                </a:solidFill>
              </a:rPr>
            </a:br>
            <a:endParaRPr lang="ru-RU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932040" y="260648"/>
            <a:ext cx="385192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4821"/>
                </a:solidFill>
              </a:rPr>
              <a:t>На работе папы, мамы,</a:t>
            </a:r>
            <a:br>
              <a:rPr lang="ru-RU" sz="2000" b="1" dirty="0" smtClean="0">
                <a:solidFill>
                  <a:srgbClr val="004821"/>
                </a:solidFill>
              </a:rPr>
            </a:br>
            <a:r>
              <a:rPr lang="ru-RU" sz="2000" b="1" dirty="0" smtClean="0">
                <a:solidFill>
                  <a:srgbClr val="004821"/>
                </a:solidFill>
              </a:rPr>
              <a:t>Но без них мы не грустим.</a:t>
            </a:r>
            <a:br>
              <a:rPr lang="ru-RU" sz="2000" b="1" dirty="0" smtClean="0">
                <a:solidFill>
                  <a:srgbClr val="004821"/>
                </a:solidFill>
              </a:rPr>
            </a:br>
            <a:r>
              <a:rPr lang="ru-RU" sz="2000" b="1" dirty="0" smtClean="0">
                <a:solidFill>
                  <a:srgbClr val="004821"/>
                </a:solidFill>
              </a:rPr>
              <a:t>Мы освоим все программы,</a:t>
            </a:r>
            <a:br>
              <a:rPr lang="ru-RU" sz="2000" b="1" dirty="0" smtClean="0">
                <a:solidFill>
                  <a:srgbClr val="004821"/>
                </a:solidFill>
              </a:rPr>
            </a:br>
            <a:r>
              <a:rPr lang="ru-RU" sz="2000" b="1" dirty="0" smtClean="0">
                <a:solidFill>
                  <a:srgbClr val="004821"/>
                </a:solidFill>
              </a:rPr>
              <a:t>Даже школу удивим.</a:t>
            </a:r>
            <a:br>
              <a:rPr lang="ru-RU" sz="2000" b="1" dirty="0" smtClean="0">
                <a:solidFill>
                  <a:srgbClr val="004821"/>
                </a:solidFill>
              </a:rPr>
            </a:br>
            <a:r>
              <a:rPr lang="ru-RU" sz="800" b="1" dirty="0" smtClean="0">
                <a:solidFill>
                  <a:srgbClr val="004821"/>
                </a:solidFill>
              </a:rPr>
              <a:t/>
            </a:r>
            <a:br>
              <a:rPr lang="ru-RU" sz="800" b="1" dirty="0" smtClean="0">
                <a:solidFill>
                  <a:srgbClr val="004821"/>
                </a:solidFill>
              </a:rPr>
            </a:br>
            <a:r>
              <a:rPr lang="ru-RU" sz="2000" b="1" dirty="0" smtClean="0">
                <a:solidFill>
                  <a:srgbClr val="004821"/>
                </a:solidFill>
              </a:rPr>
              <a:t>Если в гости к нам придёте,</a:t>
            </a:r>
            <a:br>
              <a:rPr lang="ru-RU" sz="2000" b="1" dirty="0" smtClean="0">
                <a:solidFill>
                  <a:srgbClr val="004821"/>
                </a:solidFill>
              </a:rPr>
            </a:br>
            <a:r>
              <a:rPr lang="ru-RU" sz="2000" b="1" dirty="0" smtClean="0">
                <a:solidFill>
                  <a:srgbClr val="004821"/>
                </a:solidFill>
              </a:rPr>
              <a:t>Мы вас встретим у дверей.</a:t>
            </a:r>
            <a:br>
              <a:rPr lang="ru-RU" sz="2000" b="1" dirty="0" smtClean="0">
                <a:solidFill>
                  <a:srgbClr val="004821"/>
                </a:solidFill>
              </a:rPr>
            </a:br>
            <a:r>
              <a:rPr lang="ru-RU" sz="2000" b="1" dirty="0" smtClean="0">
                <a:solidFill>
                  <a:srgbClr val="004821"/>
                </a:solidFill>
              </a:rPr>
              <a:t>Где найдёте, дяди, тёти,</a:t>
            </a:r>
            <a:br>
              <a:rPr lang="ru-RU" sz="2000" b="1" dirty="0" smtClean="0">
                <a:solidFill>
                  <a:srgbClr val="004821"/>
                </a:solidFill>
              </a:rPr>
            </a:br>
            <a:r>
              <a:rPr lang="ru-RU" sz="2000" b="1" dirty="0" smtClean="0">
                <a:solidFill>
                  <a:srgbClr val="004821"/>
                </a:solidFill>
              </a:rPr>
              <a:t>Вы таких ещё детей? 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http://cs411420.userapi.com/v411420181/2b6d/uSd8LyAR5i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76672"/>
            <a:ext cx="8208912" cy="6156684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755576" y="116632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482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Талантлив педагог – талантливы дети!</a:t>
            </a:r>
            <a:endParaRPr kumimoji="0" lang="ru-RU" sz="6600" b="1" i="0" u="none" strike="noStrike" kern="1200" cap="none" spc="0" normalizeH="0" baseline="0" noProof="0" dirty="0">
              <a:ln>
                <a:noFill/>
              </a:ln>
              <a:solidFill>
                <a:srgbClr val="00482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www.foxyhome.ru/uploads/posts/2008-02/1202886294_2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40000" contrast="-40000"/>
          </a:blip>
          <a:srcRect/>
          <a:stretch>
            <a:fillRect/>
          </a:stretch>
        </p:blipFill>
        <p:spPr bwMode="auto">
          <a:xfrm>
            <a:off x="0" y="7349"/>
            <a:ext cx="9144000" cy="6850651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251520" y="332657"/>
            <a:ext cx="8568952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>
                <a:solidFill>
                  <a:srgbClr val="1109A7"/>
                </a:solidFill>
              </a:rPr>
              <a:t>         Поделки из бросового материала всегда пользовались огромной популярностью, ведь они не требуют финансовых затрат, необходимо лишь </a:t>
            </a:r>
            <a:r>
              <a:rPr lang="ru-RU" sz="2800" b="1" u="sng" dirty="0" smtClean="0">
                <a:solidFill>
                  <a:srgbClr val="1109A7"/>
                </a:solidFill>
              </a:rPr>
              <a:t>воображение и фантазия</a:t>
            </a:r>
            <a:r>
              <a:rPr lang="ru-RU" sz="2800" b="1" dirty="0" smtClean="0">
                <a:solidFill>
                  <a:srgbClr val="1109A7"/>
                </a:solidFill>
              </a:rPr>
              <a:t>.</a:t>
            </a:r>
          </a:p>
          <a:p>
            <a:pPr algn="just"/>
            <a:r>
              <a:rPr lang="ru-RU" sz="2800" b="1" dirty="0" smtClean="0">
                <a:solidFill>
                  <a:srgbClr val="1109A7"/>
                </a:solidFill>
              </a:rPr>
              <a:t>         В качестве </a:t>
            </a:r>
            <a:r>
              <a:rPr lang="ru-RU" sz="2800" b="1" u="sng" dirty="0" smtClean="0">
                <a:solidFill>
                  <a:srgbClr val="1109A7"/>
                </a:solidFill>
              </a:rPr>
              <a:t>бросового материала </a:t>
            </a:r>
            <a:r>
              <a:rPr lang="ru-RU" sz="2800" b="1" dirty="0" smtClean="0">
                <a:solidFill>
                  <a:srgbClr val="1109A7"/>
                </a:solidFill>
              </a:rPr>
              <a:t>могут быть использованы материалы, которые, на первый взгляд, кажутся непригодными. Это - </a:t>
            </a:r>
            <a:r>
              <a:rPr lang="ru-RU" sz="2800" b="1" i="1" dirty="0" smtClean="0">
                <a:solidFill>
                  <a:srgbClr val="1109A7"/>
                </a:solidFill>
              </a:rPr>
              <a:t>пластмассовые крышечки из-под газированной воды, разнообразные листочки, веточки, шишки, сушёные ягоды </a:t>
            </a:r>
            <a:r>
              <a:rPr lang="ru-RU" sz="2800" b="1" dirty="0" smtClean="0">
                <a:solidFill>
                  <a:srgbClr val="1109A7"/>
                </a:solidFill>
              </a:rPr>
              <a:t>и др.</a:t>
            </a:r>
          </a:p>
          <a:p>
            <a:pPr algn="just"/>
            <a:r>
              <a:rPr lang="ru-RU" sz="2800" b="1" dirty="0" smtClean="0">
                <a:solidFill>
                  <a:srgbClr val="1109A7"/>
                </a:solidFill>
              </a:rPr>
              <a:t>          Поделки из бросового материала в детском саду развивают воображение и фантазию ребёнка, а также мелкую моторику, формируют аккуратность и усидчивость.</a:t>
            </a:r>
            <a:endParaRPr lang="ru-RU" sz="2800" b="1" dirty="0">
              <a:solidFill>
                <a:srgbClr val="1109A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www.foxyhome.ru/uploads/posts/2008-02/1202886294_2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40000" contrast="-40000"/>
          </a:blip>
          <a:srcRect/>
          <a:stretch>
            <a:fillRect/>
          </a:stretch>
        </p:blipFill>
        <p:spPr bwMode="auto">
          <a:xfrm>
            <a:off x="0" y="7349"/>
            <a:ext cx="9144000" cy="6850651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79512" y="260648"/>
            <a:ext cx="8784976" cy="627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1109A7"/>
                </a:solidFill>
                <a:latin typeface="Times New Roman" pitchFamily="18" charset="0"/>
                <a:cs typeface="Times New Roman" pitchFamily="18" charset="0"/>
              </a:rPr>
              <a:t>           В процессе творческой деятельности развиваются все виды памяти:</a:t>
            </a:r>
          </a:p>
          <a:p>
            <a:pPr algn="just">
              <a:buFontTx/>
              <a:buChar char="-"/>
            </a:pPr>
            <a:r>
              <a:rPr lang="ru-RU" sz="2400" b="1" dirty="0" smtClean="0">
                <a:solidFill>
                  <a:srgbClr val="1109A7"/>
                </a:solidFill>
                <a:latin typeface="Times New Roman" pitchFamily="18" charset="0"/>
                <a:cs typeface="Times New Roman" pitchFamily="18" charset="0"/>
              </a:rPr>
              <a:t>образная память обусловливает необходимый запас зрительных представлений;</a:t>
            </a:r>
          </a:p>
          <a:p>
            <a:pPr algn="just">
              <a:buFontTx/>
              <a:buChar char="-"/>
            </a:pPr>
            <a:r>
              <a:rPr lang="ru-RU" sz="2400" b="1" dirty="0" smtClean="0">
                <a:solidFill>
                  <a:srgbClr val="1109A7"/>
                </a:solidFill>
                <a:latin typeface="Times New Roman" pitchFamily="18" charset="0"/>
                <a:cs typeface="Times New Roman" pitchFamily="18" charset="0"/>
              </a:rPr>
              <a:t>двигательная память является необходимой предпосылкой для выработки прочного навыка автоматически подчинять движения руки,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проводящей линии, глазу, определяющему направление, 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величинно-пространственные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соотношения линий.</a:t>
            </a:r>
          </a:p>
          <a:p>
            <a:pPr algn="just"/>
            <a:r>
              <a:rPr lang="ru-RU" sz="2400" b="1" dirty="0" smtClean="0">
                <a:solidFill>
                  <a:srgbClr val="1109A7"/>
                </a:solidFill>
                <a:latin typeface="Times New Roman" pitchFamily="18" charset="0"/>
                <a:cs typeface="Times New Roman" pitchFamily="18" charset="0"/>
              </a:rPr>
              <a:t>           Занятия продуктивной деятельностью имеют большое значение для умственного воспитания детей.</a:t>
            </a:r>
          </a:p>
          <a:p>
            <a:pPr algn="just"/>
            <a:r>
              <a:rPr lang="ru-RU" sz="2400" b="1" dirty="0" smtClean="0">
                <a:solidFill>
                  <a:srgbClr val="1109A7"/>
                </a:solidFill>
                <a:latin typeface="Times New Roman" pitchFamily="18" charset="0"/>
                <a:cs typeface="Times New Roman" pitchFamily="18" charset="0"/>
              </a:rPr>
              <a:t>           В творческой деятельности дети передают свои впечатления, полученные из окружающей жизни.</a:t>
            </a:r>
          </a:p>
          <a:p>
            <a:pPr algn="just"/>
            <a:r>
              <a:rPr lang="ru-RU" sz="2400" b="1" dirty="0" smtClean="0">
                <a:solidFill>
                  <a:srgbClr val="1109A7"/>
                </a:solidFill>
                <a:latin typeface="Times New Roman" pitchFamily="18" charset="0"/>
                <a:cs typeface="Times New Roman" pitchFamily="18" charset="0"/>
              </a:rPr>
              <a:t>           В процессе рисования и лепки развивается эстетическое восприятие, на этой основе формируются образные представления и развивается образное мышление.</a:t>
            </a:r>
          </a:p>
          <a:p>
            <a:pPr algn="just"/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536" y="0"/>
            <a:ext cx="1728193" cy="1884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60648"/>
            <a:ext cx="8229600" cy="1143000"/>
          </a:xfrm>
        </p:spPr>
        <p:txBody>
          <a:bodyPr>
            <a:noAutofit/>
          </a:bodyPr>
          <a:lstStyle/>
          <a:p>
            <a:r>
              <a:rPr lang="ru-RU" sz="7200" b="1" dirty="0" smtClean="0">
                <a:solidFill>
                  <a:srgbClr val="007635"/>
                </a:solidFill>
                <a:latin typeface="Times New Roman" pitchFamily="18" charset="0"/>
                <a:cs typeface="Times New Roman" pitchFamily="18" charset="0"/>
              </a:rPr>
              <a:t>Поделки из яиц</a:t>
            </a:r>
            <a:endParaRPr lang="ru-RU" sz="7200" dirty="0">
              <a:solidFill>
                <a:srgbClr val="007635"/>
              </a:solidFill>
            </a:endParaRPr>
          </a:p>
        </p:txBody>
      </p:sp>
      <p:pic>
        <p:nvPicPr>
          <p:cNvPr id="1036" name="Picture 12" descr="http://tvoyrebenok.ru/images/icons/pasha/podelka/s/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2852936"/>
            <a:ext cx="2825105" cy="3834984"/>
          </a:xfrm>
          <a:prstGeom prst="rect">
            <a:avLst/>
          </a:prstGeom>
          <a:noFill/>
        </p:spPr>
      </p:pic>
      <p:sp>
        <p:nvSpPr>
          <p:cNvPr id="17" name="Содержимое 16"/>
          <p:cNvSpPr>
            <a:spLocks noGrp="1"/>
          </p:cNvSpPr>
          <p:nvPr>
            <p:ph idx="1"/>
          </p:nvPr>
        </p:nvSpPr>
        <p:spPr>
          <a:xfrm>
            <a:off x="323528" y="1844824"/>
            <a:ext cx="8229600" cy="4525963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4821"/>
                </a:solidFill>
                <a:latin typeface="Times New Roman" pitchFamily="18" charset="0"/>
                <a:cs typeface="Times New Roman" pitchFamily="18" charset="0"/>
              </a:rPr>
              <a:t>Поделки из яиц - интересные идеи поделок для детей, которые помогут украсить любое мероприятие!</a:t>
            </a:r>
            <a:r>
              <a:rPr lang="ru-RU" dirty="0" smtClean="0">
                <a:solidFill>
                  <a:srgbClr val="00482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ru-RU" dirty="0" smtClean="0">
                <a:solidFill>
                  <a:srgbClr val="004821"/>
                </a:solidFill>
                <a:latin typeface="Times New Roman" pitchFamily="18" charset="0"/>
                <a:cs typeface="Times New Roman" pitchFamily="18" charset="0"/>
              </a:rPr>
              <a:t>Для поделок можно использовать пластиковые яйца (целиком, их половинки). </a:t>
            </a:r>
          </a:p>
          <a:p>
            <a:pPr>
              <a:buNone/>
            </a:pPr>
            <a:r>
              <a:rPr lang="ru-RU" b="1" dirty="0" smtClean="0">
                <a:solidFill>
                  <a:srgbClr val="004821"/>
                </a:solidFill>
                <a:latin typeface="Times New Roman" pitchFamily="18" charset="0"/>
                <a:cs typeface="Times New Roman" pitchFamily="18" charset="0"/>
              </a:rPr>
              <a:t>Понадобятся:</a:t>
            </a:r>
            <a:r>
              <a:rPr lang="ru-RU" dirty="0" smtClean="0">
                <a:solidFill>
                  <a:srgbClr val="00482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dirty="0" smtClean="0">
                <a:solidFill>
                  <a:srgbClr val="004821"/>
                </a:solidFill>
                <a:latin typeface="Times New Roman" pitchFamily="18" charset="0"/>
                <a:cs typeface="Times New Roman" pitchFamily="18" charset="0"/>
              </a:rPr>
              <a:t>Клей</a:t>
            </a:r>
          </a:p>
          <a:p>
            <a:r>
              <a:rPr lang="ru-RU" dirty="0" smtClean="0">
                <a:solidFill>
                  <a:srgbClr val="004821"/>
                </a:solidFill>
                <a:latin typeface="Times New Roman" pitchFamily="18" charset="0"/>
                <a:cs typeface="Times New Roman" pitchFamily="18" charset="0"/>
              </a:rPr>
              <a:t>Цветная бумага</a:t>
            </a:r>
          </a:p>
          <a:p>
            <a:r>
              <a:rPr lang="ru-RU" dirty="0" smtClean="0">
                <a:solidFill>
                  <a:srgbClr val="004821"/>
                </a:solidFill>
                <a:latin typeface="Times New Roman" pitchFamily="18" charset="0"/>
                <a:cs typeface="Times New Roman" pitchFamily="18" charset="0"/>
              </a:rPr>
              <a:t>Бусины</a:t>
            </a:r>
          </a:p>
          <a:p>
            <a:r>
              <a:rPr lang="ru-RU" dirty="0" smtClean="0">
                <a:solidFill>
                  <a:srgbClr val="004821"/>
                </a:solidFill>
                <a:latin typeface="Times New Roman" pitchFamily="18" charset="0"/>
                <a:cs typeface="Times New Roman" pitchFamily="18" charset="0"/>
              </a:rPr>
              <a:t>Готовые глазки для игрушек</a:t>
            </a:r>
          </a:p>
          <a:p>
            <a:r>
              <a:rPr lang="ru-RU" dirty="0" smtClean="0">
                <a:solidFill>
                  <a:srgbClr val="004821"/>
                </a:solidFill>
                <a:latin typeface="Times New Roman" pitchFamily="18" charset="0"/>
                <a:cs typeface="Times New Roman" pitchFamily="18" charset="0"/>
              </a:rPr>
              <a:t>Шнурки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http://tvoyrebenok.ru/images/icons/pasha/podelka/s/1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contrast="10000"/>
          </a:blip>
          <a:srcRect t="1352"/>
          <a:stretch>
            <a:fillRect/>
          </a:stretch>
        </p:blipFill>
        <p:spPr bwMode="auto">
          <a:xfrm>
            <a:off x="323528" y="1268760"/>
            <a:ext cx="3923928" cy="52545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10" descr="http://tvoyrebenok.ru/images/icons/pasha/podelka/s/10.jpg"/>
          <p:cNvPicPr>
            <a:picLocks noChangeAspect="1" noChangeArrowheads="1"/>
          </p:cNvPicPr>
          <p:nvPr/>
        </p:nvPicPr>
        <p:blipFill>
          <a:blip r:embed="rId3" cstate="print">
            <a:lum contrast="10000"/>
          </a:blip>
          <a:srcRect/>
          <a:stretch>
            <a:fillRect/>
          </a:stretch>
        </p:blipFill>
        <p:spPr bwMode="auto">
          <a:xfrm>
            <a:off x="5004048" y="0"/>
            <a:ext cx="4011314" cy="54452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67944" y="4509120"/>
            <a:ext cx="1728193" cy="1884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4464496" cy="1143000"/>
          </a:xfrm>
        </p:spPr>
        <p:txBody>
          <a:bodyPr>
            <a:noAutofit/>
          </a:bodyPr>
          <a:lstStyle/>
          <a:p>
            <a:r>
              <a:rPr lang="ru-RU" sz="7200" b="1" dirty="0" smtClean="0">
                <a:solidFill>
                  <a:srgbClr val="007635"/>
                </a:solidFill>
                <a:latin typeface="Times New Roman" pitchFamily="18" charset="0"/>
                <a:cs typeface="Times New Roman" pitchFamily="18" charset="0"/>
              </a:rPr>
              <a:t>Мышата</a:t>
            </a:r>
            <a:endParaRPr lang="ru-RU" sz="7200" dirty="0">
              <a:solidFill>
                <a:srgbClr val="007635"/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4572000" y="5589240"/>
            <a:ext cx="446449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635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Бабочки</a:t>
            </a:r>
            <a:endParaRPr kumimoji="0" lang="ru-RU" sz="7200" b="0" i="0" u="none" strike="noStrike" kern="1200" cap="none" spc="0" normalizeH="0" baseline="0" noProof="0" dirty="0">
              <a:ln>
                <a:noFill/>
              </a:ln>
              <a:solidFill>
                <a:srgbClr val="007635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9" descr="http://tvoyrebenok.ru/images/icons/pasha/podelka/s/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contrast="10000"/>
          </a:blip>
          <a:srcRect/>
          <a:stretch>
            <a:fillRect/>
          </a:stretch>
        </p:blipFill>
        <p:spPr bwMode="auto">
          <a:xfrm>
            <a:off x="395536" y="188640"/>
            <a:ext cx="4031488" cy="54726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8" descr="http://tvoyrebenok.ru/images/icons/pasha/podelka/s/8.jpg"/>
          <p:cNvPicPr>
            <a:picLocks noChangeAspect="1" noChangeArrowheads="1"/>
          </p:cNvPicPr>
          <p:nvPr/>
        </p:nvPicPr>
        <p:blipFill>
          <a:blip r:embed="rId3" cstate="print">
            <a:lum bright="-10000" contrast="30000"/>
          </a:blip>
          <a:srcRect/>
          <a:stretch>
            <a:fillRect/>
          </a:stretch>
        </p:blipFill>
        <p:spPr bwMode="auto">
          <a:xfrm>
            <a:off x="4644008" y="764704"/>
            <a:ext cx="4211961" cy="57175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3707904" y="4293096"/>
            <a:ext cx="1440159" cy="1884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4679504" y="0"/>
            <a:ext cx="446449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635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Курочки</a:t>
            </a:r>
            <a:endParaRPr kumimoji="0" lang="ru-RU" sz="7200" b="0" i="0" u="none" strike="noStrike" kern="1200" cap="none" spc="0" normalizeH="0" baseline="0" noProof="0" dirty="0">
              <a:ln>
                <a:noFill/>
              </a:ln>
              <a:solidFill>
                <a:srgbClr val="007635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07504" y="5517232"/>
            <a:ext cx="446449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635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Лягушата</a:t>
            </a:r>
            <a:endParaRPr kumimoji="0" lang="ru-RU" sz="7200" b="0" i="0" u="none" strike="noStrike" kern="1200" cap="none" spc="0" normalizeH="0" baseline="0" noProof="0" dirty="0">
              <a:ln>
                <a:noFill/>
              </a:ln>
              <a:solidFill>
                <a:srgbClr val="007635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http://tvoyrebenok.ru/images/icons/pasha/podelka/s/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188640"/>
            <a:ext cx="3923928" cy="53265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6" descr="http://tvoyrebenok.ru/images/icons/pasha/podelka/s/6.jpg"/>
          <p:cNvPicPr>
            <a:picLocks noChangeAspect="1" noChangeArrowheads="1"/>
          </p:cNvPicPr>
          <p:nvPr/>
        </p:nvPicPr>
        <p:blipFill>
          <a:blip r:embed="rId3" cstate="print">
            <a:lum contrast="10000"/>
          </a:blip>
          <a:srcRect/>
          <a:stretch>
            <a:fillRect/>
          </a:stretch>
        </p:blipFill>
        <p:spPr bwMode="auto">
          <a:xfrm>
            <a:off x="467544" y="1772816"/>
            <a:ext cx="3586947" cy="48691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523442" flipH="1">
            <a:off x="3322376" y="217727"/>
            <a:ext cx="1440159" cy="1884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4679504" y="5517232"/>
            <a:ext cx="446449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635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Кролики</a:t>
            </a:r>
            <a:endParaRPr kumimoji="0" lang="ru-RU" sz="7200" b="0" i="0" u="none" strike="noStrike" kern="1200" cap="none" spc="0" normalizeH="0" baseline="0" noProof="0" dirty="0">
              <a:ln>
                <a:noFill/>
              </a:ln>
              <a:solidFill>
                <a:srgbClr val="007635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-252536" y="332656"/>
            <a:ext cx="446449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635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Кошки</a:t>
            </a:r>
            <a:endParaRPr kumimoji="0" lang="ru-RU" sz="7200" b="0" i="0" u="none" strike="noStrike" kern="1200" cap="none" spc="0" normalizeH="0" baseline="0" noProof="0" dirty="0">
              <a:ln>
                <a:noFill/>
              </a:ln>
              <a:solidFill>
                <a:srgbClr val="007635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</TotalTime>
  <Words>309</Words>
  <Application>Microsoft Office PowerPoint</Application>
  <PresentationFormat>Экран (4:3)</PresentationFormat>
  <Paragraphs>64</Paragraphs>
  <Slides>31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Умные пальчики…</vt:lpstr>
      <vt:lpstr>Слайд 2</vt:lpstr>
      <vt:lpstr>Слайд 3</vt:lpstr>
      <vt:lpstr>Слайд 4</vt:lpstr>
      <vt:lpstr>Слайд 5</vt:lpstr>
      <vt:lpstr>Поделки из яиц</vt:lpstr>
      <vt:lpstr>Мышата</vt:lpstr>
      <vt:lpstr>Слайд 8</vt:lpstr>
      <vt:lpstr>Слайд 9</vt:lpstr>
      <vt:lpstr>Слайд 10</vt:lpstr>
      <vt:lpstr>Слайд 11</vt:lpstr>
      <vt:lpstr>Объемные поделки из бумаги - фрукты. </vt:lpstr>
      <vt:lpstr>Кошки из папье маше с клубками.</vt:lpstr>
      <vt:lpstr>Елочки из картона.</vt:lpstr>
      <vt:lpstr>Слайд 15</vt:lpstr>
      <vt:lpstr>Слайд 16</vt:lpstr>
      <vt:lpstr>Оригами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www.PHILka.RU</cp:lastModifiedBy>
  <cp:revision>22</cp:revision>
  <dcterms:modified xsi:type="dcterms:W3CDTF">2013-05-05T05:43:13Z</dcterms:modified>
</cp:coreProperties>
</file>